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7"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94560" autoAdjust="0"/>
  </p:normalViewPr>
  <p:slideViewPr>
    <p:cSldViewPr>
      <p:cViewPr>
        <p:scale>
          <a:sx n="60" d="100"/>
          <a:sy n="60" d="100"/>
        </p:scale>
        <p:origin x="-780" y="18"/>
      </p:cViewPr>
      <p:guideLst>
        <p:guide orient="horz" pos="2160"/>
        <p:guide pos="2880"/>
      </p:guideLst>
    </p:cSldViewPr>
  </p:slideViewPr>
  <p:outlineViewPr>
    <p:cViewPr>
      <p:scale>
        <a:sx n="33" d="100"/>
        <a:sy n="33" d="100"/>
      </p:scale>
      <p:origin x="48" y="648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8FB544B-3DCD-4F7E-868D-3C12D9E47B21}" type="datetimeFigureOut">
              <a:rPr lang="fr-FR" smtClean="0"/>
              <a:t>05/12/2013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8FB544B-3DCD-4F7E-868D-3C12D9E47B21}" type="datetimeFigureOut">
              <a:rPr lang="fr-FR" smtClean="0"/>
              <a:t>05/12/2013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8FB544B-3DCD-4F7E-868D-3C12D9E47B21}" type="datetimeFigureOut">
              <a:rPr lang="fr-FR" smtClean="0"/>
              <a:t>05/12/2013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8FB544B-3DCD-4F7E-868D-3C12D9E47B21}" type="datetimeFigureOut">
              <a:rPr lang="fr-FR" smtClean="0"/>
              <a:t>05/12/2013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8FB544B-3DCD-4F7E-868D-3C12D9E47B21}" type="datetimeFigureOut">
              <a:rPr lang="fr-FR" smtClean="0"/>
              <a:t>05/12/2013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E8FB544B-3DCD-4F7E-868D-3C12D9E47B21}" type="datetimeFigureOut">
              <a:rPr lang="fr-FR" smtClean="0"/>
              <a:t>05/12/2013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8FB544B-3DCD-4F7E-868D-3C12D9E47B21}" type="datetimeFigureOut">
              <a:rPr lang="fr-FR" smtClean="0"/>
              <a:t>05/12/2013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8FB544B-3DCD-4F7E-868D-3C12D9E47B21}" type="datetimeFigureOut">
              <a:rPr lang="fr-FR" smtClean="0"/>
              <a:t>05/12/2013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8FB544B-3DCD-4F7E-868D-3C12D9E47B21}" type="datetimeFigureOut">
              <a:rPr lang="fr-FR" smtClean="0"/>
              <a:t>05/12/2013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8FB544B-3DCD-4F7E-868D-3C12D9E47B21}" type="datetimeFigureOut">
              <a:rPr lang="fr-FR" smtClean="0"/>
              <a:t>05/12/2013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8FB544B-3DCD-4F7E-868D-3C12D9E47B21}" type="datetimeFigureOut">
              <a:rPr lang="fr-FR" smtClean="0"/>
              <a:t>05/12/2013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CF0760-1E50-4101-8091-0437023B7B65}"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B544B-3DCD-4F7E-868D-3C12D9E47B21}" type="datetimeFigureOut">
              <a:rPr lang="fr-FR" smtClean="0"/>
              <a:t>05/12/2013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F0760-1E50-4101-8091-0437023B7B65}"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endParaRPr lang="fr-FR" sz="4400" kern="1200" dirty="0" smtClean="0">
              <a:solidFill>
                <a:schemeClr val="tx1"/>
              </a:solidFill>
              <a:latin typeface="+mj-lt"/>
              <a:ea typeface="+mj-ea"/>
              <a:cs typeface="+mj-cs"/>
            </a:endParaRP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 </a:t>
            </a:r>
          </a:p>
          <a:p>
            <a:pPr lvl="0"/>
            <a:r>
              <a:rPr lang="fr-FR" sz="4400" kern="1200" dirty="0" smtClean="0">
                <a:solidFill>
                  <a:schemeClr val="tx1"/>
                </a:solidFill>
                <a:latin typeface="+mj-lt"/>
                <a:ea typeface="+mj-ea"/>
                <a:cs typeface="+mj-cs"/>
              </a:rPr>
              <a:t>Exemples</a:t>
            </a:r>
          </a:p>
          <a:p>
            <a:r>
              <a:rPr lang="fr-FR" sz="4400" kern="1200" dirty="0" smtClean="0">
                <a:solidFill>
                  <a:schemeClr val="tx1"/>
                </a:solidFill>
                <a:latin typeface="+mj-lt"/>
                <a:ea typeface="+mj-ea"/>
                <a:cs typeface="+mj-cs"/>
              </a:rPr>
              <a:t>1</a:t>
            </a:r>
            <a:r>
              <a:rPr lang="fr-FR" sz="4400" kern="1200" baseline="30000" dirty="0" smtClean="0">
                <a:solidFill>
                  <a:schemeClr val="tx1"/>
                </a:solidFill>
                <a:latin typeface="+mj-lt"/>
                <a:ea typeface="+mj-ea"/>
                <a:cs typeface="+mj-cs"/>
              </a:rPr>
              <a:t>er</a:t>
            </a:r>
            <a:r>
              <a:rPr lang="fr-FR" sz="4400" kern="1200" dirty="0" smtClean="0">
                <a:solidFill>
                  <a:schemeClr val="tx1"/>
                </a:solidFill>
                <a:latin typeface="+mj-lt"/>
                <a:ea typeface="+mj-ea"/>
                <a:cs typeface="+mj-cs"/>
              </a:rPr>
              <a:t> cas individuel : décès ou maladie</a:t>
            </a:r>
          </a:p>
          <a:p>
            <a:r>
              <a:rPr lang="fr-FR" sz="4400" kern="1200" dirty="0" smtClean="0">
                <a:solidFill>
                  <a:schemeClr val="tx1"/>
                </a:solidFill>
                <a:latin typeface="+mj-lt"/>
                <a:ea typeface="+mj-ea"/>
                <a:cs typeface="+mj-cs"/>
              </a:rPr>
              <a:t>Etape 1 : Souscription d’une assurance, prise en charge des soins par l’employeur</a:t>
            </a:r>
          </a:p>
          <a:p>
            <a:r>
              <a:rPr lang="fr-FR" sz="4400" kern="1200" dirty="0" smtClean="0">
                <a:solidFill>
                  <a:schemeClr val="tx1"/>
                </a:solidFill>
                <a:latin typeface="+mj-lt"/>
                <a:ea typeface="+mj-ea"/>
                <a:cs typeface="+mj-cs"/>
              </a:rPr>
              <a:t>Etape 2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3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4 : Cotisations par la communauté des proches, solidarité des proches. Possibilité de lancement d’une nouvelle activité</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5 : Soutien de l’employeur, des collègues ;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2</a:t>
            </a:r>
            <a:r>
              <a:rPr lang="fr-FR" sz="4400" kern="1200" baseline="30000" dirty="0" smtClean="0">
                <a:solidFill>
                  <a:schemeClr val="tx1"/>
                </a:solidFill>
                <a:latin typeface="+mj-lt"/>
                <a:ea typeface="+mj-ea"/>
                <a:cs typeface="+mj-cs"/>
              </a:rPr>
              <a:t>ème</a:t>
            </a:r>
            <a:r>
              <a:rPr lang="fr-FR" sz="4400" kern="1200" dirty="0" smtClean="0">
                <a:solidFill>
                  <a:schemeClr val="tx1"/>
                </a:solidFill>
                <a:latin typeface="+mj-lt"/>
                <a:ea typeface="+mj-ea"/>
                <a:cs typeface="+mj-cs"/>
              </a:rPr>
              <a:t> cas : exemple du quartier qui a été envahi pendant la crise (aspect communautaire)</a:t>
            </a:r>
          </a:p>
          <a:p>
            <a:r>
              <a:rPr lang="fr-FR" sz="4400" kern="1200" dirty="0" smtClean="0">
                <a:solidFill>
                  <a:schemeClr val="tx1"/>
                </a:solidFill>
                <a:latin typeface="+mj-lt"/>
                <a:ea typeface="+mj-ea"/>
                <a:cs typeface="+mj-cs"/>
              </a:rPr>
              <a:t>Etape zéro : pré-sensibilisation, adoption d’un système d’autodéfense dans le quartier</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1 : Phase de prise de conscience du sinistré, capacité de nouer les relations avec l’ennemi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2 : Alerte, des médias, déplacement ou fuite, accueil parfois difficile, information par les médias</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3 : Autorités, intervention des ONG dans l’aide d’urgence, les OIG avec les consignes de précautions, appui de l’extérieur</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Etape 4 : Rebond, réorganisation, définition de tâches à accomplir, association des femmes qui à chercher à se réorganiser, appui du WANEP (ONG) en termes de conseils, aides publiques au développement, les élus locaux, l’armée qui fait des patrouilles, aide au retour des déplacés</a:t>
            </a:r>
          </a:p>
          <a:p>
            <a:r>
              <a:rPr lang="fr-FR" sz="4400" kern="1200" dirty="0" smtClean="0">
                <a:solidFill>
                  <a:schemeClr val="tx1"/>
                </a:solidFill>
                <a:latin typeface="+mj-lt"/>
                <a:ea typeface="+mj-ea"/>
                <a:cs typeface="+mj-cs"/>
              </a:rPr>
              <a:t>L’aide internationale (consulat)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Assistance obligatoire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 </a:t>
            </a:r>
          </a:p>
          <a:p>
            <a:pPr lvl="0"/>
            <a:r>
              <a:rPr lang="fr-FR" sz="4400" kern="1200" dirty="0" smtClean="0">
                <a:solidFill>
                  <a:schemeClr val="tx1"/>
                </a:solidFill>
                <a:latin typeface="+mj-lt"/>
                <a:ea typeface="+mj-ea"/>
                <a:cs typeface="+mj-cs"/>
              </a:rPr>
              <a:t>La communauté des proche, communauté religieuse viennent en aide aux victimes d’un choc.  </a:t>
            </a:r>
          </a:p>
          <a:p>
            <a:pPr lvl="0"/>
            <a:r>
              <a:rPr lang="fr-FR" sz="4400" kern="1200" dirty="0" smtClean="0">
                <a:solidFill>
                  <a:schemeClr val="tx1"/>
                </a:solidFill>
                <a:latin typeface="+mj-lt"/>
                <a:ea typeface="+mj-ea"/>
                <a:cs typeface="+mj-cs"/>
              </a:rPr>
              <a:t>Gestion de la résilience</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Indiquer les institutions impliquées : rôles, niveaux d’implication</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Indiquer les acteurs impliqués</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Indiquer les normes de valeurs éthiques qui fondent cette résilience</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Indiquer les piliers sur lesquels reposent les activités réalisées par rapport au PND</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Indiquer les points forts, les difficultés rencontrées</a:t>
            </a:r>
          </a:p>
          <a:p>
            <a:r>
              <a:rPr lang="fr-FR" sz="4400" kern="1200" dirty="0" smtClean="0">
                <a:solidFill>
                  <a:schemeClr val="tx1"/>
                </a:solidFill>
                <a:latin typeface="+mj-lt"/>
                <a:ea typeface="+mj-ea"/>
                <a:cs typeface="+mj-cs"/>
              </a:rPr>
              <a:t> </a:t>
            </a:r>
          </a:p>
          <a:p>
            <a:r>
              <a:rPr lang="fr-FR" sz="4400" kern="1200" dirty="0" smtClean="0">
                <a:solidFill>
                  <a:schemeClr val="tx1"/>
                </a:solidFill>
                <a:latin typeface="+mj-lt"/>
                <a:ea typeface="+mj-ea"/>
                <a:cs typeface="+mj-cs"/>
              </a:rPr>
              <a:t>Faire des recommandations en vue du renforcement du contrat social et de l’éthique au niveau des secteurs sociaux en faveur de la résilience</a:t>
            </a:r>
          </a:p>
          <a:p>
            <a:r>
              <a:rPr lang="fr-FR" sz="4400" kern="1200" dirty="0" smtClean="0">
                <a:solidFill>
                  <a:schemeClr val="tx1"/>
                </a:solidFill>
                <a:latin typeface="+mj-lt"/>
                <a:ea typeface="+mj-ea"/>
                <a:cs typeface="+mj-cs"/>
              </a:rPr>
              <a:t>Normes et valeurs éthiques</a:t>
            </a:r>
          </a:p>
          <a:p>
            <a:r>
              <a:rPr lang="fr-FR" sz="4400" kern="1200" dirty="0" smtClean="0">
                <a:solidFill>
                  <a:schemeClr val="tx1"/>
                </a:solidFill>
                <a:latin typeface="+mj-lt"/>
                <a:ea typeface="+mj-ea"/>
                <a:cs typeface="+mj-cs"/>
              </a:rPr>
              <a:t>Solidarité, cohésion, courage (individuel et collectif), persévérance et espoir s’appuient sur des valeurs personnelles, capacité à garder espoir, capacité à se réconcilier, capacité à renouer la confiance, la démocratie, le dépassement de l’humiliation, respect mutuel, le respect du droit à la dignité, responsabilité, </a:t>
            </a:r>
          </a:p>
          <a:p>
            <a:pPr lvl="0"/>
            <a:r>
              <a:rPr lang="fr-FR" sz="4400" kern="1200" dirty="0" smtClean="0">
                <a:solidFill>
                  <a:schemeClr val="tx1"/>
                </a:solidFill>
                <a:latin typeface="+mj-lt"/>
                <a:ea typeface="+mj-ea"/>
                <a:cs typeface="+mj-cs"/>
              </a:rPr>
              <a:t>Le PND</a:t>
            </a:r>
          </a:p>
          <a:p>
            <a:r>
              <a:rPr lang="fr-FR" sz="4400" kern="1200" dirty="0" smtClean="0">
                <a:solidFill>
                  <a:schemeClr val="tx1"/>
                </a:solidFill>
                <a:latin typeface="+mj-lt"/>
                <a:ea typeface="+mj-ea"/>
                <a:cs typeface="+mj-cs"/>
              </a:rPr>
              <a:t>La résilience est intégrée dans le PND à travers certains objectifs spécifiques. </a:t>
            </a:r>
          </a:p>
          <a:p>
            <a:r>
              <a:rPr lang="fr-FR" sz="4400" kern="1200" dirty="0" smtClean="0">
                <a:solidFill>
                  <a:schemeClr val="tx1"/>
                </a:solidFill>
                <a:latin typeface="+mj-lt"/>
                <a:ea typeface="+mj-ea"/>
                <a:cs typeface="+mj-cs"/>
              </a:rPr>
              <a:t>L’axe de cohésion sociale, avec la sensibilisation des populations à la démocratie, renforcement des capacités des autorités locales, y adjoindre les acteurs de la société civile et la représentativité des acteurs, renforcer la capacité des médias pour qu’ils jouent leur rôle dans la cohésion sociale ; la participation des femmes à la prise de décision ; l’indemnisation des victimes et la réinsertion des personnes armées ; le rôle de l’armée qui doit être une armée républicaine. </a:t>
            </a:r>
          </a:p>
          <a:p>
            <a:r>
              <a:rPr lang="fr-FR" sz="4400" kern="1200" dirty="0" smtClean="0">
                <a:solidFill>
                  <a:schemeClr val="tx1"/>
                </a:solidFill>
                <a:latin typeface="+mj-lt"/>
                <a:ea typeface="+mj-ea"/>
                <a:cs typeface="+mj-cs"/>
              </a:rPr>
              <a:t>Le PND 2012-2015 est un programme de résilience </a:t>
            </a:r>
          </a:p>
          <a:p>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dirty="0" smtClean="0"/>
              <a:t>Travaux de la commission 2 : Résilience et politique sociale</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Introduction</a:t>
            </a:r>
            <a:r>
              <a:rPr lang="fr-FR" dirty="0"/>
              <a:t> : Termes de référence</a:t>
            </a:r>
          </a:p>
          <a:p>
            <a:r>
              <a:rPr lang="fr-FR" dirty="0"/>
              <a:t>Quelle politique sociale de résilience ?</a:t>
            </a:r>
          </a:p>
          <a:p>
            <a:r>
              <a:rPr lang="fr-FR" dirty="0"/>
              <a:t>Toutes les politiques sociales rentrent-elles dans la politique de résilience ? Anticipation </a:t>
            </a:r>
          </a:p>
          <a:p>
            <a:r>
              <a:rPr lang="fr-FR" dirty="0"/>
              <a:t>Faire une politique de résilience anticipée et ciblée pour préparer </a:t>
            </a:r>
          </a:p>
          <a:p>
            <a:r>
              <a:rPr lang="fr-FR"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Processus: modèle général</a:t>
            </a:r>
            <a:endParaRPr lang="fr-FR" dirty="0"/>
          </a:p>
        </p:txBody>
      </p:sp>
      <p:sp>
        <p:nvSpPr>
          <p:cNvPr id="3" name="Espace réservé du contenu 2"/>
          <p:cNvSpPr>
            <a:spLocks noGrp="1"/>
          </p:cNvSpPr>
          <p:nvPr>
            <p:ph idx="1"/>
          </p:nvPr>
        </p:nvSpPr>
        <p:spPr/>
        <p:txBody>
          <a:bodyPr>
            <a:normAutofit fontScale="92500" lnSpcReduction="20000"/>
          </a:bodyPr>
          <a:lstStyle/>
          <a:p>
            <a:endParaRPr lang="fr-FR" dirty="0"/>
          </a:p>
          <a:p>
            <a:r>
              <a:rPr lang="fr-FR" dirty="0" smtClean="0"/>
              <a:t>Etape avant choc</a:t>
            </a:r>
          </a:p>
          <a:p>
            <a:r>
              <a:rPr lang="fr-FR" dirty="0" smtClean="0"/>
              <a:t>Etape 0 au moment du choc</a:t>
            </a:r>
          </a:p>
          <a:p>
            <a:r>
              <a:rPr lang="fr-FR" dirty="0" smtClean="0"/>
              <a:t>Étape 1 de la prise de conscience</a:t>
            </a:r>
          </a:p>
          <a:p>
            <a:r>
              <a:rPr lang="fr-FR" dirty="0" smtClean="0"/>
              <a:t>Étape 2 : volonté </a:t>
            </a:r>
            <a:r>
              <a:rPr lang="fr-FR" dirty="0" smtClean="0"/>
              <a:t>de réagir </a:t>
            </a:r>
            <a:r>
              <a:rPr lang="fr-FR" dirty="0" smtClean="0"/>
              <a:t>- déclic</a:t>
            </a:r>
          </a:p>
          <a:p>
            <a:r>
              <a:rPr lang="fr-FR" dirty="0" smtClean="0"/>
              <a:t>Etape 3 : organisation, identification des besoins, définition des tâches, allocation </a:t>
            </a:r>
            <a:r>
              <a:rPr lang="fr-FR" dirty="0"/>
              <a:t>o</a:t>
            </a:r>
            <a:r>
              <a:rPr lang="fr-FR" dirty="0" smtClean="0"/>
              <a:t>ptimale des ressources</a:t>
            </a:r>
          </a:p>
          <a:p>
            <a:r>
              <a:rPr lang="fr-FR" dirty="0" smtClean="0"/>
              <a:t>Etape 4 : reconstruction, redémarrage, rebond, relance</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500042"/>
            <a:ext cx="8229600" cy="1143000"/>
          </a:xfrm>
        </p:spPr>
        <p:txBody>
          <a:bodyPr>
            <a:noAutofit/>
          </a:bodyPr>
          <a:lstStyle/>
          <a:p>
            <a:pPr lvl="0"/>
            <a:r>
              <a:rPr lang="fr-FR" sz="3600" dirty="0" smtClean="0"/>
              <a:t>Décrire le processus de résilience à partir de cas concrets issus de secteurs sociaux</a:t>
            </a:r>
            <a:br>
              <a:rPr lang="fr-FR" sz="3600" dirty="0" smtClean="0"/>
            </a:br>
            <a:endParaRPr lang="fr-FR" sz="3600" dirty="0"/>
          </a:p>
        </p:txBody>
      </p:sp>
      <p:sp>
        <p:nvSpPr>
          <p:cNvPr id="3" name="Espace réservé du contenu 2"/>
          <p:cNvSpPr>
            <a:spLocks noGrp="1"/>
          </p:cNvSpPr>
          <p:nvPr>
            <p:ph idx="1"/>
          </p:nvPr>
        </p:nvSpPr>
        <p:spPr>
          <a:xfrm>
            <a:off x="457200" y="1600200"/>
            <a:ext cx="8229600" cy="4614882"/>
          </a:xfrm>
        </p:spPr>
        <p:txBody>
          <a:bodyPr>
            <a:normAutofit/>
          </a:bodyPr>
          <a:lstStyle/>
          <a:p>
            <a:pPr>
              <a:buNone/>
            </a:pPr>
            <a:r>
              <a:rPr lang="fr-FR" dirty="0" smtClean="0"/>
              <a:t>Premier </a:t>
            </a:r>
            <a:r>
              <a:rPr lang="fr-FR" dirty="0"/>
              <a:t>cas : </a:t>
            </a:r>
            <a:r>
              <a:rPr lang="fr-FR" dirty="0" smtClean="0"/>
              <a:t>individuel/familial suite à un décès ou une maladie grave d’une personne clé </a:t>
            </a:r>
            <a:endParaRPr lang="fr-FR" dirty="0"/>
          </a:p>
          <a:p>
            <a:r>
              <a:rPr lang="fr-FR" dirty="0"/>
              <a:t>Perte d’emploi : nouvelles activités de remplacement, parfois une activité de risque. (activités secondaires)</a:t>
            </a:r>
          </a:p>
          <a:p>
            <a:r>
              <a:rPr lang="fr-FR" dirty="0"/>
              <a:t>Allocution optimale des ressources en cas de décès ou de perte d’emploi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Deuxième cas de quartier: action communautaire</a:t>
            </a:r>
            <a:endParaRPr lang="fr-FR" dirty="0"/>
          </a:p>
        </p:txBody>
      </p:sp>
      <p:sp>
        <p:nvSpPr>
          <p:cNvPr id="3" name="Espace réservé du contenu 2"/>
          <p:cNvSpPr>
            <a:spLocks noGrp="1"/>
          </p:cNvSpPr>
          <p:nvPr>
            <p:ph idx="1"/>
          </p:nvPr>
        </p:nvSpPr>
        <p:spPr>
          <a:xfrm>
            <a:off x="357158" y="1600200"/>
            <a:ext cx="8501122" cy="4525963"/>
          </a:xfrm>
        </p:spPr>
        <p:txBody>
          <a:bodyPr>
            <a:normAutofit fontScale="85000" lnSpcReduction="20000"/>
          </a:bodyPr>
          <a:lstStyle/>
          <a:p>
            <a:endParaRPr lang="fr-FR" dirty="0" smtClean="0"/>
          </a:p>
          <a:p>
            <a:r>
              <a:rPr lang="fr-FR" dirty="0" smtClean="0"/>
              <a:t>Guerre en Cote d’Ivoire, donc choc : adaptation à une nouvelle situation, donc un choc, </a:t>
            </a:r>
          </a:p>
          <a:p>
            <a:r>
              <a:rPr lang="fr-FR" dirty="0"/>
              <a:t>P</a:t>
            </a:r>
            <a:r>
              <a:rPr lang="fr-FR" dirty="0" smtClean="0"/>
              <a:t>rise en charge par la communauté, </a:t>
            </a:r>
          </a:p>
          <a:p>
            <a:r>
              <a:rPr lang="fr-FR" dirty="0" smtClean="0"/>
              <a:t>Résilience individuelle et collective avec l’identification des besoin, </a:t>
            </a:r>
          </a:p>
          <a:p>
            <a:r>
              <a:rPr lang="fr-FR" dirty="0" smtClean="0"/>
              <a:t>Allocation des ressources, mise en place d’un comité de réconciliation (gouvernance avec structure de décision, leaders) avec un programme d’action et de renforcement de capacité, </a:t>
            </a:r>
          </a:p>
          <a:p>
            <a:r>
              <a:rPr lang="fr-FR" dirty="0" smtClean="0"/>
              <a:t>Décision d’aller chercher une aide, répartition des tâches.  </a:t>
            </a:r>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Acteurs impliqués dans les étapes du processus sur chacun des deux cas</a:t>
            </a:r>
            <a:endParaRPr lang="fr-FR" dirty="0"/>
          </a:p>
        </p:txBody>
      </p:sp>
      <p:sp>
        <p:nvSpPr>
          <p:cNvPr id="3" name="Espace réservé du contenu 2"/>
          <p:cNvSpPr>
            <a:spLocks noGrp="1"/>
          </p:cNvSpPr>
          <p:nvPr>
            <p:ph idx="1"/>
          </p:nvPr>
        </p:nvSpPr>
        <p:spPr/>
        <p:txBody>
          <a:bodyPr>
            <a:normAutofit fontScale="92500" lnSpcReduction="20000"/>
          </a:bodyPr>
          <a:lstStyle/>
          <a:p>
            <a:pPr lvl="0">
              <a:buNone/>
            </a:pPr>
            <a:r>
              <a:rPr lang="fr-FR" dirty="0" smtClean="0"/>
              <a:t>1. Acteurs gouvernementaux </a:t>
            </a:r>
            <a:r>
              <a:rPr lang="fr-FR" dirty="0"/>
              <a:t> </a:t>
            </a:r>
          </a:p>
          <a:p>
            <a:r>
              <a:rPr lang="fr-FR" dirty="0"/>
              <a:t>Ministères, collectivités territoriales, organisations internationales </a:t>
            </a:r>
            <a:r>
              <a:rPr lang="fr-FR" dirty="0" smtClean="0"/>
              <a:t>gouvernementales </a:t>
            </a:r>
            <a:r>
              <a:rPr lang="fr-FR" dirty="0"/>
              <a:t>(OIG), services spécialisés, aides publiques internationales (coopération bilatérale)</a:t>
            </a:r>
          </a:p>
          <a:p>
            <a:pPr>
              <a:buNone/>
            </a:pPr>
            <a:endParaRPr lang="fr-FR" dirty="0"/>
          </a:p>
          <a:p>
            <a:pPr lvl="0">
              <a:buNone/>
            </a:pPr>
            <a:r>
              <a:rPr lang="fr-FR" dirty="0" smtClean="0"/>
              <a:t>2. Acteurs non gouvernementaux</a:t>
            </a:r>
            <a:endParaRPr lang="fr-FR" dirty="0"/>
          </a:p>
          <a:p>
            <a:r>
              <a:rPr lang="fr-FR" dirty="0" smtClean="0"/>
              <a:t>ONG, </a:t>
            </a:r>
            <a:r>
              <a:rPr lang="fr-FR" dirty="0"/>
              <a:t>leaders traditionnels, institutions traditionnelles, classes d’âge, association de quartier, association d’usagers, syndicats, entreprises privées, médiats,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Cas 1: Choc individuel</a:t>
            </a:r>
            <a:endParaRPr lang="fr-FR" dirty="0"/>
          </a:p>
        </p:txBody>
      </p:sp>
      <p:graphicFrame>
        <p:nvGraphicFramePr>
          <p:cNvPr id="4" name="Espace réservé du contenu 3"/>
          <p:cNvGraphicFramePr>
            <a:graphicFrameLocks noGrp="1"/>
          </p:cNvGraphicFramePr>
          <p:nvPr>
            <p:ph idx="1"/>
          </p:nvPr>
        </p:nvGraphicFramePr>
        <p:xfrm>
          <a:off x="457201" y="1600200"/>
          <a:ext cx="4829180" cy="12192000"/>
        </p:xfrm>
        <a:graphic>
          <a:graphicData uri="http://schemas.openxmlformats.org/drawingml/2006/table">
            <a:tbl>
              <a:tblPr firstRow="1" bandRow="1">
                <a:tableStyleId>{5C22544A-7EE6-4342-B048-85BDC9FD1C3A}</a:tableStyleId>
              </a:tblPr>
              <a:tblGrid>
                <a:gridCol w="757345"/>
                <a:gridCol w="325747"/>
                <a:gridCol w="325747"/>
                <a:gridCol w="366465"/>
                <a:gridCol w="447902"/>
                <a:gridCol w="447902"/>
                <a:gridCol w="2158072"/>
              </a:tblGrid>
              <a:tr h="370840">
                <a:tc>
                  <a:txBody>
                    <a:bodyPr/>
                    <a:lstStyle/>
                    <a:p>
                      <a:r>
                        <a:rPr lang="fr-FR" sz="1600" dirty="0" smtClean="0"/>
                        <a:t>Acteurs</a:t>
                      </a:r>
                      <a:endParaRPr lang="fr-FR" sz="1600" dirty="0"/>
                    </a:p>
                  </a:txBody>
                  <a:tcPr/>
                </a:tc>
                <a:tc>
                  <a:txBody>
                    <a:bodyPr/>
                    <a:lstStyle/>
                    <a:p>
                      <a:r>
                        <a:rPr lang="fr-FR" sz="1600" dirty="0" smtClean="0"/>
                        <a:t>Etape avant choc</a:t>
                      </a:r>
                      <a:endParaRPr lang="fr-FR" sz="1600" dirty="0"/>
                    </a:p>
                  </a:txBody>
                  <a:tcPr/>
                </a:tc>
                <a:tc>
                  <a:txBody>
                    <a:bodyPr/>
                    <a:lstStyle/>
                    <a:p>
                      <a:r>
                        <a:rPr lang="fr-FR" sz="1600" dirty="0" smtClean="0"/>
                        <a:t>Etape 0</a:t>
                      </a:r>
                      <a:r>
                        <a:rPr lang="fr-FR" sz="1600" baseline="0" dirty="0" smtClean="0"/>
                        <a:t> (moment du choc)</a:t>
                      </a:r>
                      <a:endParaRPr lang="fr-FR" sz="1600" dirty="0"/>
                    </a:p>
                  </a:txBody>
                  <a:tcPr/>
                </a:tc>
                <a:tc>
                  <a:txBody>
                    <a:bodyPr/>
                    <a:lstStyle/>
                    <a:p>
                      <a:r>
                        <a:rPr lang="fr-FR" sz="1600" dirty="0" smtClean="0"/>
                        <a:t>Etape 1 Prise de conscience</a:t>
                      </a:r>
                      <a:endParaRPr lang="fr-FR" sz="1600" dirty="0"/>
                    </a:p>
                  </a:txBody>
                  <a:tcPr/>
                </a:tc>
                <a:tc>
                  <a:txBody>
                    <a:bodyPr/>
                    <a:lstStyle/>
                    <a:p>
                      <a:r>
                        <a:rPr lang="fr-FR" sz="1600" dirty="0" smtClean="0"/>
                        <a:t>Etape 2 Volonté de réagir,</a:t>
                      </a:r>
                      <a:r>
                        <a:rPr lang="fr-FR" sz="1600" baseline="0" dirty="0" smtClean="0"/>
                        <a:t> déclic</a:t>
                      </a:r>
                      <a:endParaRPr lang="fr-FR" sz="1600" dirty="0"/>
                    </a:p>
                  </a:txBody>
                  <a:tcPr/>
                </a:tc>
                <a:tc>
                  <a:txBody>
                    <a:bodyPr/>
                    <a:lstStyle/>
                    <a:p>
                      <a:r>
                        <a:rPr lang="fr-FR" sz="1600" dirty="0" smtClean="0"/>
                        <a:t>Etape 3 Décision</a:t>
                      </a:r>
                      <a:r>
                        <a:rPr lang="fr-FR" sz="1600" baseline="0" dirty="0" smtClean="0"/>
                        <a:t>/organisation</a:t>
                      </a:r>
                      <a:endParaRPr lang="fr-FR" sz="1600" dirty="0"/>
                    </a:p>
                  </a:txBody>
                  <a:tcPr/>
                </a:tc>
                <a:tc>
                  <a:txBody>
                    <a:bodyPr/>
                    <a:lstStyle/>
                    <a:p>
                      <a:pPr algn="r"/>
                      <a:r>
                        <a:rPr lang="fr-FR" sz="1600" dirty="0" smtClean="0"/>
                        <a:t>Etape 4 Rebond,</a:t>
                      </a:r>
                      <a:r>
                        <a:rPr lang="fr-FR" sz="1600" baseline="0" dirty="0" smtClean="0"/>
                        <a:t> relance, reconstruction</a:t>
                      </a:r>
                      <a:endParaRPr lang="fr-FR" sz="1600" dirty="0"/>
                    </a:p>
                  </a:txBody>
                  <a:tcPr/>
                </a:tc>
              </a:tr>
              <a:tr h="370840">
                <a:tc>
                  <a:txBody>
                    <a:bodyPr/>
                    <a:lstStyle/>
                    <a:p>
                      <a:r>
                        <a:rPr lang="fr-FR" sz="1600" dirty="0" smtClean="0"/>
                        <a:t>Institutions traditionnelles</a:t>
                      </a:r>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Communauté des proches</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Employeur</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Assurance</a:t>
                      </a:r>
                      <a:r>
                        <a:rPr lang="fr-FR" sz="1600" baseline="0" dirty="0" smtClean="0"/>
                        <a:t> </a:t>
                      </a:r>
                      <a:r>
                        <a:rPr lang="fr-FR" sz="1600" dirty="0" smtClean="0"/>
                        <a:t>privée</a:t>
                      </a:r>
                      <a:endParaRPr lang="fr-FR" sz="1600" dirty="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r>
                        <a:rPr lang="fr-FR" sz="1600" dirty="0" smtClean="0"/>
                        <a:t>X</a:t>
                      </a:r>
                      <a:endParaRPr lang="fr-FR" sz="1600" dirty="0"/>
                    </a:p>
                  </a:txBody>
                  <a:tcPr/>
                </a:tc>
              </a:tr>
              <a:tr h="370840">
                <a:tc>
                  <a:txBody>
                    <a:bodyPr/>
                    <a:lstStyle/>
                    <a:p>
                      <a:r>
                        <a:rPr lang="fr-FR" sz="1600" dirty="0" smtClean="0"/>
                        <a:t>Assurance   publique CNPS</a:t>
                      </a:r>
                      <a:endParaRPr lang="fr-FR" sz="1600" dirty="0"/>
                    </a:p>
                  </a:txBody>
                  <a:tcPr/>
                </a:tc>
                <a:tc>
                  <a:txBody>
                    <a:bodyPr/>
                    <a:lstStyle/>
                    <a:p>
                      <a:endParaRPr lang="fr-FR" sz="160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Services de l’Etat </a:t>
                      </a:r>
                      <a:endParaRPr lang="fr-FR" sz="1600" dirty="0"/>
                    </a:p>
                  </a:txBody>
                  <a:tcPr/>
                </a:tc>
                <a:tc>
                  <a:txBody>
                    <a:bodyPr/>
                    <a:lstStyle/>
                    <a:p>
                      <a:endParaRPr lang="fr-FR" sz="160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a:p>
                  </a:txBody>
                  <a:tcPr/>
                </a:tc>
                <a:tc>
                  <a:txBody>
                    <a:bodyPr/>
                    <a:lstStyle/>
                    <a:p>
                      <a:endParaRPr lang="fr-FR" sz="1600"/>
                    </a:p>
                  </a:txBody>
                  <a:tcPr/>
                </a:tc>
                <a:tc>
                  <a:txBody>
                    <a:bodyPr/>
                    <a:lstStyle/>
                    <a:p>
                      <a:endParaRPr lang="fr-FR" sz="1600"/>
                    </a:p>
                  </a:txBody>
                  <a:tcPr/>
                </a:tc>
              </a:tr>
              <a:tr h="454362">
                <a:tc>
                  <a:txBody>
                    <a:bodyPr/>
                    <a:lstStyle/>
                    <a:p>
                      <a:r>
                        <a:rPr lang="fr-FR" sz="1600" dirty="0" smtClean="0"/>
                        <a:t>Service éducatif</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a:p>
                  </a:txBody>
                  <a:tcPr/>
                </a:tc>
                <a:tc>
                  <a:txBody>
                    <a:bodyPr/>
                    <a:lstStyle/>
                    <a:p>
                      <a:endParaRPr lang="fr-FR" sz="1600"/>
                    </a:p>
                  </a:txBody>
                  <a:tcPr/>
                </a:tc>
                <a:tc>
                  <a:txBody>
                    <a:bodyPr/>
                    <a:lstStyle/>
                    <a:p>
                      <a:endParaRPr lang="fr-FR" sz="1600"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25470"/>
          </a:xfrm>
        </p:spPr>
        <p:txBody>
          <a:bodyPr>
            <a:normAutofit fontScale="90000"/>
          </a:bodyPr>
          <a:lstStyle/>
          <a:p>
            <a:r>
              <a:rPr lang="fr-FR" dirty="0" smtClean="0"/>
              <a:t>Cas 2: Quartier envahi</a:t>
            </a:r>
            <a:endParaRPr lang="fr-FR" dirty="0"/>
          </a:p>
        </p:txBody>
      </p:sp>
      <p:graphicFrame>
        <p:nvGraphicFramePr>
          <p:cNvPr id="4" name="Espace réservé du contenu 3"/>
          <p:cNvGraphicFramePr>
            <a:graphicFrameLocks noGrp="1"/>
          </p:cNvGraphicFramePr>
          <p:nvPr>
            <p:ph idx="1"/>
          </p:nvPr>
        </p:nvGraphicFramePr>
        <p:xfrm>
          <a:off x="214282" y="928670"/>
          <a:ext cx="8929718" cy="6050280"/>
        </p:xfrm>
        <a:graphic>
          <a:graphicData uri="http://schemas.openxmlformats.org/drawingml/2006/table">
            <a:tbl>
              <a:tblPr firstRow="1" bandRow="1">
                <a:tableStyleId>{5C22544A-7EE6-4342-B048-85BDC9FD1C3A}</a:tableStyleId>
              </a:tblPr>
              <a:tblGrid>
                <a:gridCol w="1071570"/>
                <a:gridCol w="857256"/>
                <a:gridCol w="1143008"/>
                <a:gridCol w="1214446"/>
                <a:gridCol w="1000132"/>
                <a:gridCol w="1071570"/>
                <a:gridCol w="2571736"/>
              </a:tblGrid>
              <a:tr h="370840">
                <a:tc>
                  <a:txBody>
                    <a:bodyPr/>
                    <a:lstStyle/>
                    <a:p>
                      <a:r>
                        <a:rPr lang="fr-FR" sz="1600" dirty="0" smtClean="0"/>
                        <a:t>Acteurs</a:t>
                      </a:r>
                      <a:endParaRPr lang="fr-FR" sz="1600" dirty="0"/>
                    </a:p>
                  </a:txBody>
                  <a:tcPr/>
                </a:tc>
                <a:tc>
                  <a:txBody>
                    <a:bodyPr/>
                    <a:lstStyle/>
                    <a:p>
                      <a:r>
                        <a:rPr lang="fr-FR" sz="1600" dirty="0" smtClean="0"/>
                        <a:t>Etape avant choc</a:t>
                      </a:r>
                      <a:endParaRPr lang="fr-FR" sz="1600" dirty="0"/>
                    </a:p>
                  </a:txBody>
                  <a:tcPr/>
                </a:tc>
                <a:tc>
                  <a:txBody>
                    <a:bodyPr/>
                    <a:lstStyle/>
                    <a:p>
                      <a:r>
                        <a:rPr lang="fr-FR" sz="1600" dirty="0" smtClean="0"/>
                        <a:t>Etape 0</a:t>
                      </a:r>
                      <a:r>
                        <a:rPr lang="fr-FR" sz="1600" baseline="0" dirty="0" smtClean="0"/>
                        <a:t> (moment du choc)</a:t>
                      </a:r>
                      <a:endParaRPr lang="fr-FR" sz="1600" dirty="0"/>
                    </a:p>
                  </a:txBody>
                  <a:tcPr/>
                </a:tc>
                <a:tc>
                  <a:txBody>
                    <a:bodyPr/>
                    <a:lstStyle/>
                    <a:p>
                      <a:r>
                        <a:rPr lang="fr-FR" sz="1600" dirty="0" smtClean="0"/>
                        <a:t>Etape 1 Prise de conscience</a:t>
                      </a:r>
                      <a:endParaRPr lang="fr-FR" sz="1600" dirty="0"/>
                    </a:p>
                  </a:txBody>
                  <a:tcPr/>
                </a:tc>
                <a:tc>
                  <a:txBody>
                    <a:bodyPr/>
                    <a:lstStyle/>
                    <a:p>
                      <a:r>
                        <a:rPr lang="fr-FR" sz="1600" dirty="0" smtClean="0"/>
                        <a:t>Etape 2 Volonté de réagir,</a:t>
                      </a:r>
                      <a:r>
                        <a:rPr lang="fr-FR" sz="1600" baseline="0" dirty="0" smtClean="0"/>
                        <a:t> déclic</a:t>
                      </a:r>
                      <a:endParaRPr lang="fr-FR" sz="1600" dirty="0"/>
                    </a:p>
                  </a:txBody>
                  <a:tcPr/>
                </a:tc>
                <a:tc>
                  <a:txBody>
                    <a:bodyPr/>
                    <a:lstStyle/>
                    <a:p>
                      <a:r>
                        <a:rPr lang="fr-FR" sz="1600" dirty="0" smtClean="0"/>
                        <a:t>Etape 3 Décision</a:t>
                      </a:r>
                      <a:r>
                        <a:rPr lang="fr-FR" sz="1600" baseline="0" dirty="0" smtClean="0"/>
                        <a:t>/organisation</a:t>
                      </a:r>
                      <a:endParaRPr lang="fr-FR" sz="1600" dirty="0"/>
                    </a:p>
                  </a:txBody>
                  <a:tcPr/>
                </a:tc>
                <a:tc>
                  <a:txBody>
                    <a:bodyPr/>
                    <a:lstStyle/>
                    <a:p>
                      <a:pPr algn="r"/>
                      <a:r>
                        <a:rPr lang="fr-FR" sz="1600" dirty="0" smtClean="0"/>
                        <a:t>Etape 4 Rebond,</a:t>
                      </a:r>
                      <a:r>
                        <a:rPr lang="fr-FR" sz="1600" baseline="0" dirty="0" smtClean="0"/>
                        <a:t> relance, reconstruction</a:t>
                      </a:r>
                      <a:endParaRPr lang="fr-FR" sz="1600" dirty="0"/>
                    </a:p>
                  </a:txBody>
                  <a:tcPr/>
                </a:tc>
              </a:tr>
              <a:tr h="370840">
                <a:tc>
                  <a:txBody>
                    <a:bodyPr/>
                    <a:lstStyle/>
                    <a:p>
                      <a:r>
                        <a:rPr lang="fr-FR" sz="1600" dirty="0" smtClean="0"/>
                        <a:t>Comité de défense du quartier</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Communauté des proches</a:t>
                      </a:r>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OIG</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r>
              <a:tr h="370840">
                <a:tc>
                  <a:txBody>
                    <a:bodyPr/>
                    <a:lstStyle/>
                    <a:p>
                      <a:r>
                        <a:rPr lang="fr-FR" sz="1600" dirty="0" smtClean="0"/>
                        <a:t>Autorité gouvernementale</a:t>
                      </a:r>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r>
              <a:tr h="370840">
                <a:tc>
                  <a:txBody>
                    <a:bodyPr/>
                    <a:lstStyle/>
                    <a:p>
                      <a:r>
                        <a:rPr lang="fr-FR" sz="1600" dirty="0" smtClean="0"/>
                        <a:t>Médias</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r>
              <a:tr h="370840">
                <a:tc>
                  <a:txBody>
                    <a:bodyPr/>
                    <a:lstStyle/>
                    <a:p>
                      <a:r>
                        <a:rPr lang="fr-FR" sz="1600" dirty="0" smtClean="0"/>
                        <a:t>ONG</a:t>
                      </a:r>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r>
                        <a:rPr lang="fr-FR" sz="1600" dirty="0" smtClean="0"/>
                        <a:t>X</a:t>
                      </a:r>
                      <a:endParaRPr lang="fr-FR" sz="1600" dirty="0"/>
                    </a:p>
                  </a:txBody>
                  <a:tcPr/>
                </a:tc>
                <a:tc>
                  <a:txBody>
                    <a:bodyPr/>
                    <a:lstStyle/>
                    <a:p>
                      <a:r>
                        <a:rPr lang="fr-FR" sz="1600" dirty="0" smtClean="0"/>
                        <a:t>X</a:t>
                      </a:r>
                      <a:endParaRPr lang="fr-FR" sz="1600" dirty="0"/>
                    </a:p>
                  </a:txBody>
                  <a:tcPr/>
                </a:tc>
              </a:tr>
              <a:tr h="454362">
                <a:tc>
                  <a:txBody>
                    <a:bodyPr/>
                    <a:lstStyle/>
                    <a:p>
                      <a:r>
                        <a:rPr lang="fr-FR" sz="1600" dirty="0" smtClean="0"/>
                        <a:t>Système éducatif</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r>
              <a:tr h="454362">
                <a:tc>
                  <a:txBody>
                    <a:bodyPr/>
                    <a:lstStyle/>
                    <a:p>
                      <a:r>
                        <a:rPr lang="fr-FR" sz="1600" dirty="0" smtClean="0"/>
                        <a:t>Force publique</a:t>
                      </a:r>
                      <a:endParaRPr lang="fr-FR" sz="1600" dirty="0"/>
                    </a:p>
                  </a:txBody>
                  <a:tcPr/>
                </a:tc>
                <a:tc>
                  <a:txBody>
                    <a:bodyPr/>
                    <a:lstStyle/>
                    <a:p>
                      <a:r>
                        <a:rPr lang="fr-FR" sz="1600" dirty="0" smtClean="0"/>
                        <a:t>X</a:t>
                      </a:r>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6908"/>
          </a:xfrm>
        </p:spPr>
        <p:txBody>
          <a:bodyPr>
            <a:normAutofit fontScale="90000"/>
          </a:bodyPr>
          <a:lstStyle/>
          <a:p>
            <a:r>
              <a:rPr lang="fr-FR" dirty="0" smtClean="0"/>
              <a:t/>
            </a:r>
            <a:br>
              <a:rPr lang="fr-FR" dirty="0" smtClean="0"/>
            </a:br>
            <a:r>
              <a:rPr lang="fr-FR" dirty="0" smtClean="0"/>
              <a:t>Normes et valeurs éthiques</a:t>
            </a:r>
            <a:br>
              <a:rPr lang="fr-FR" dirty="0" smtClean="0"/>
            </a:br>
            <a:endParaRPr lang="fr-FR" dirty="0"/>
          </a:p>
        </p:txBody>
      </p:sp>
      <p:sp>
        <p:nvSpPr>
          <p:cNvPr id="3" name="Espace réservé du contenu 2"/>
          <p:cNvSpPr>
            <a:spLocks noGrp="1"/>
          </p:cNvSpPr>
          <p:nvPr>
            <p:ph idx="1"/>
          </p:nvPr>
        </p:nvSpPr>
        <p:spPr>
          <a:xfrm>
            <a:off x="285720" y="1600200"/>
            <a:ext cx="8572560" cy="5043510"/>
          </a:xfrm>
        </p:spPr>
        <p:txBody>
          <a:bodyPr>
            <a:normAutofit fontScale="92500" lnSpcReduction="10000"/>
          </a:bodyPr>
          <a:lstStyle/>
          <a:p>
            <a:pPr algn="just"/>
            <a:r>
              <a:rPr lang="fr-FR" dirty="0" smtClean="0"/>
              <a:t>Solidarité</a:t>
            </a:r>
            <a:r>
              <a:rPr lang="fr-FR" dirty="0"/>
              <a:t>, </a:t>
            </a:r>
            <a:endParaRPr lang="fr-FR" dirty="0" smtClean="0"/>
          </a:p>
          <a:p>
            <a:pPr algn="just"/>
            <a:r>
              <a:rPr lang="fr-FR" dirty="0" smtClean="0"/>
              <a:t>cohésion</a:t>
            </a:r>
            <a:r>
              <a:rPr lang="fr-FR" dirty="0"/>
              <a:t>, </a:t>
            </a:r>
            <a:endParaRPr lang="fr-FR" dirty="0" smtClean="0"/>
          </a:p>
          <a:p>
            <a:pPr algn="just"/>
            <a:r>
              <a:rPr lang="fr-FR" dirty="0" smtClean="0"/>
              <a:t>Courage </a:t>
            </a:r>
            <a:r>
              <a:rPr lang="fr-FR" dirty="0"/>
              <a:t>(individuel et collectif), persévérance et espoir s’appuient sur des valeurs personnelles, </a:t>
            </a:r>
            <a:endParaRPr lang="fr-FR" dirty="0" smtClean="0"/>
          </a:p>
          <a:p>
            <a:pPr algn="just"/>
            <a:r>
              <a:rPr lang="fr-FR" dirty="0" smtClean="0"/>
              <a:t>Capacité </a:t>
            </a:r>
            <a:r>
              <a:rPr lang="fr-FR" dirty="0"/>
              <a:t>à garder espoir, capacité à se réconcilier, </a:t>
            </a:r>
            <a:endParaRPr lang="fr-FR" dirty="0" smtClean="0"/>
          </a:p>
          <a:p>
            <a:pPr algn="just"/>
            <a:r>
              <a:rPr lang="fr-FR" dirty="0" smtClean="0"/>
              <a:t>Capacité </a:t>
            </a:r>
            <a:r>
              <a:rPr lang="fr-FR" dirty="0"/>
              <a:t>à renouer la confiance, </a:t>
            </a:r>
            <a:endParaRPr lang="fr-FR" dirty="0" smtClean="0"/>
          </a:p>
          <a:p>
            <a:pPr algn="just"/>
            <a:r>
              <a:rPr lang="fr-FR" dirty="0" smtClean="0"/>
              <a:t>Démocratie</a:t>
            </a:r>
            <a:r>
              <a:rPr lang="fr-FR" dirty="0"/>
              <a:t>, </a:t>
            </a:r>
            <a:endParaRPr lang="fr-FR" dirty="0" smtClean="0"/>
          </a:p>
          <a:p>
            <a:pPr algn="just"/>
            <a:r>
              <a:rPr lang="fr-FR" dirty="0" smtClean="0"/>
              <a:t>Dépassement </a:t>
            </a:r>
            <a:r>
              <a:rPr lang="fr-FR" dirty="0"/>
              <a:t>de l’humiliation, </a:t>
            </a:r>
            <a:endParaRPr lang="fr-FR" dirty="0" smtClean="0"/>
          </a:p>
          <a:p>
            <a:pPr algn="just"/>
            <a:r>
              <a:rPr lang="fr-FR" dirty="0" smtClean="0"/>
              <a:t>Respect </a:t>
            </a:r>
            <a:r>
              <a:rPr lang="fr-FR" dirty="0"/>
              <a:t>mutuel, le respect du droit à la dignité, </a:t>
            </a:r>
            <a:endParaRPr lang="fr-FR" dirty="0" smtClean="0"/>
          </a:p>
          <a:p>
            <a:pPr algn="just"/>
            <a:r>
              <a:rPr lang="fr-FR" dirty="0" smtClean="0"/>
              <a:t>Responsabilité</a:t>
            </a:r>
            <a:r>
              <a:rPr lang="fr-FR" dirty="0"/>
              <a:t>, </a:t>
            </a:r>
          </a:p>
          <a:p>
            <a:pPr algn="just"/>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dirty="0" smtClean="0"/>
              <a:t>Le PND</a:t>
            </a:r>
            <a:br>
              <a:rPr lang="fr-FR" dirty="0" smtClean="0"/>
            </a:br>
            <a:endParaRPr lang="fr-FR" dirty="0"/>
          </a:p>
        </p:txBody>
      </p:sp>
      <p:sp>
        <p:nvSpPr>
          <p:cNvPr id="3" name="Espace réservé du contenu 2"/>
          <p:cNvSpPr>
            <a:spLocks noGrp="1"/>
          </p:cNvSpPr>
          <p:nvPr>
            <p:ph idx="1"/>
          </p:nvPr>
        </p:nvSpPr>
        <p:spPr>
          <a:xfrm>
            <a:off x="457200" y="1142984"/>
            <a:ext cx="8472518" cy="4983179"/>
          </a:xfrm>
        </p:spPr>
        <p:txBody>
          <a:bodyPr>
            <a:normAutofit fontScale="85000" lnSpcReduction="10000"/>
          </a:bodyPr>
          <a:lstStyle/>
          <a:p>
            <a:pPr algn="just"/>
            <a:r>
              <a:rPr lang="fr-FR" dirty="0" smtClean="0"/>
              <a:t>La résilience est intégrée dans le PND à travers certains objectifs spécifiques.</a:t>
            </a:r>
          </a:p>
          <a:p>
            <a:pPr algn="just"/>
            <a:r>
              <a:rPr lang="fr-FR" dirty="0" smtClean="0"/>
              <a:t>L’axe de cohésion sociale, avec la sensibilisation des populations à la démocratie, renforcement des capacités des autorités locales, y adjoindre les acteurs de la société civile et la représentativité des acteurs, renforcer la capacité des médias pour qu’ils jouent leur rôle dans la cohésion sociale ; la participation des femmes à la prise de décision ; l’indemnisation des victimes et la réinsertion des personnes armées ; le rôle de l’armée qui doit être une armée républicaine. </a:t>
            </a:r>
          </a:p>
          <a:p>
            <a:pPr algn="just"/>
            <a:r>
              <a:rPr lang="fr-FR" dirty="0" smtClean="0"/>
              <a:t>Le PND 2012-2015 est un programme de résilience </a:t>
            </a:r>
          </a:p>
          <a:p>
            <a:pPr algn="just"/>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Recommandation</a:t>
            </a:r>
            <a:endParaRPr lang="fr-FR" dirty="0"/>
          </a:p>
        </p:txBody>
      </p:sp>
      <p:sp>
        <p:nvSpPr>
          <p:cNvPr id="3" name="Espace réservé du contenu 2"/>
          <p:cNvSpPr>
            <a:spLocks noGrp="1"/>
          </p:cNvSpPr>
          <p:nvPr>
            <p:ph idx="1"/>
          </p:nvPr>
        </p:nvSpPr>
        <p:spPr/>
        <p:txBody>
          <a:bodyPr/>
          <a:lstStyle/>
          <a:p>
            <a:r>
              <a:rPr lang="fr-FR" dirty="0"/>
              <a:t>Mais le processus de résilience n’est pas linéaire, chacun réagit à un choc suivant ses capacités, sa spécificité</a:t>
            </a:r>
          </a:p>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Rectangle 3"/>
          <p:cNvSpPr/>
          <p:nvPr/>
        </p:nvSpPr>
        <p:spPr>
          <a:xfrm>
            <a:off x="2286000" y="-13791098"/>
            <a:ext cx="4572000" cy="34440197"/>
          </a:xfrm>
          <a:prstGeom prst="rect">
            <a:avLst/>
          </a:prstGeom>
        </p:spPr>
        <p:txBody>
          <a:bodyPr>
            <a:spAutoFit/>
          </a:bodyPr>
          <a:lstStyle/>
          <a:p>
            <a:r>
              <a:rPr lang="fr-FR" dirty="0"/>
              <a:t>Mesures préventives</a:t>
            </a:r>
          </a:p>
          <a:p>
            <a:r>
              <a:rPr lang="fr-FR" dirty="0"/>
              <a:t>Renforcer la résilience de quoi ?</a:t>
            </a:r>
          </a:p>
          <a:p>
            <a:r>
              <a:rPr lang="fr-FR" dirty="0"/>
              <a:t>Préciser la cible, ou les objets cibles qui vont bénéficier de la politique sociale e résilience : famille, quartier, village, commune</a:t>
            </a:r>
          </a:p>
          <a:p>
            <a:r>
              <a:rPr lang="fr-FR" dirty="0"/>
              <a:t>Qui a l’initiative de la politique de résilience sociale ou qui la conduit ? Etat, ONG, </a:t>
            </a:r>
          </a:p>
          <a:p>
            <a:r>
              <a:rPr lang="fr-FR" dirty="0"/>
              <a:t>Quel serait le tuteur de résilience, ou que faire de cette notion de tuteur de résilience et qui seraient ces tuteurs ?</a:t>
            </a:r>
          </a:p>
          <a:p>
            <a:r>
              <a:rPr lang="fr-FR" dirty="0"/>
              <a:t>Quels sont les risques ou les limites à mettre en œuvre une politique de sociale de résilience ? Quels seraient les critères ? Les valeurs éthiques à prôner dans les politiques de résiliences sociales</a:t>
            </a:r>
          </a:p>
          <a:p>
            <a:r>
              <a:rPr lang="fr-FR" dirty="0"/>
              <a:t>Quelle action ?</a:t>
            </a:r>
          </a:p>
          <a:p>
            <a:r>
              <a:rPr lang="fr-FR" dirty="0"/>
              <a:t>Où se situe la résilience ? </a:t>
            </a:r>
          </a:p>
          <a:p>
            <a:r>
              <a:rPr lang="fr-FR" dirty="0"/>
              <a:t>Sciences sociales, médicales et en sciences économique du bien être, politique économique publique, en tenant compte de l’interaction avec les autres disciplines. Sociologie du développement, approche pluridisciplinaire dans la mesure de la résilience. La résilience intègre l’imprévisible, les chocs. Changement de paradigme dans la vision qu’on a du monde</a:t>
            </a:r>
          </a:p>
          <a:p>
            <a:r>
              <a:rPr lang="fr-FR" dirty="0"/>
              <a:t> </a:t>
            </a:r>
          </a:p>
          <a:p>
            <a:r>
              <a:rPr lang="fr-FR" dirty="0"/>
              <a:t/>
            </a:r>
            <a:br>
              <a:rPr lang="fr-FR" dirty="0"/>
            </a:br>
            <a:r>
              <a:rPr lang="fr-FR" dirty="0"/>
              <a:t> </a:t>
            </a:r>
          </a:p>
          <a:p>
            <a:r>
              <a:rPr lang="fr-FR" dirty="0"/>
              <a:t>Gouvernance pour la résilience dans les secteurs sociaux</a:t>
            </a:r>
          </a:p>
          <a:p>
            <a:r>
              <a:rPr lang="fr-FR" dirty="0"/>
              <a:t>Il faut aussi identifier qui sont les acteurs, les tuteurs, (cas des ONG) qui vont accompagner le processus de résiliences et les groupes en difficulté. Phase de sensibilisation, recherche de personnes leaders, phase de préparation de retour des réfugiés, démarche de réconciliation, développement d’activités génératrices de revenu.  </a:t>
            </a:r>
          </a:p>
          <a:p>
            <a:r>
              <a:rPr lang="fr-FR" dirty="0"/>
              <a:t>Plan d’action d’anticipation du choc en vue de préparer la résilience, assurance décès pour la prise en charge </a:t>
            </a:r>
          </a:p>
          <a:p>
            <a:r>
              <a:rPr lang="fr-FR" dirty="0"/>
              <a:t> </a:t>
            </a:r>
          </a:p>
          <a:p>
            <a:r>
              <a:rPr lang="fr-FR" dirty="0"/>
              <a:t>Perte d’emploi : nouvelles activités de remplacement, parfois une activité de risque. (activités secondaires)</a:t>
            </a:r>
          </a:p>
          <a:p>
            <a:r>
              <a:rPr lang="fr-FR" dirty="0"/>
              <a:t>Allocution optimale des ressources en cas de décès ou de perte d’emploi</a:t>
            </a:r>
          </a:p>
          <a:p>
            <a:r>
              <a:rPr lang="fr-FR" dirty="0"/>
              <a:t>Mais le processus de résilience n’est pas linéaire, chacun réagit à un choc suivant ses capacités, sa spécificité</a:t>
            </a:r>
          </a:p>
          <a:p>
            <a:r>
              <a:rPr lang="fr-FR" dirty="0"/>
              <a:t>Trouver les ressources </a:t>
            </a:r>
          </a:p>
          <a:p>
            <a:r>
              <a:rPr lang="fr-FR" dirty="0"/>
              <a:t> </a:t>
            </a:r>
          </a:p>
          <a:p>
            <a:pPr lvl="0"/>
            <a:r>
              <a:rPr lang="fr-FR" dirty="0"/>
              <a:t>Acteurs impliqués dans le processus de résilience</a:t>
            </a:r>
          </a:p>
          <a:p>
            <a:r>
              <a:rPr lang="fr-FR" dirty="0"/>
              <a:t> </a:t>
            </a:r>
          </a:p>
          <a:p>
            <a:pPr lvl="0"/>
            <a:r>
              <a:rPr lang="fr-FR" dirty="0"/>
              <a:t>Acteurs publics </a:t>
            </a:r>
          </a:p>
          <a:p>
            <a:r>
              <a:rPr lang="fr-FR" dirty="0"/>
              <a:t>Ministères, collectivités territoriales, organisations internationales non gouvernementales (OIG), services spécialisés, aides publiques internationales (coopération bilatérale)</a:t>
            </a:r>
          </a:p>
          <a:p>
            <a:r>
              <a:rPr lang="fr-FR" dirty="0"/>
              <a:t> </a:t>
            </a:r>
          </a:p>
          <a:p>
            <a:pPr lvl="0"/>
            <a:r>
              <a:rPr lang="fr-FR" dirty="0"/>
              <a:t>Acteurs privés  </a:t>
            </a:r>
          </a:p>
          <a:p>
            <a:r>
              <a:rPr lang="fr-FR" dirty="0"/>
              <a:t>Acteurs non gouvernementaux (ONG), leaders traditionnels, institutions traditionnelles, classes d’âge, association de quartier, association d’usagers, syndicats, entreprises privées, médiats, </a:t>
            </a:r>
          </a:p>
          <a:p>
            <a:r>
              <a:rPr lang="fr-FR" dirty="0"/>
              <a:t>Acteurs</a:t>
            </a:r>
          </a:p>
          <a:p>
            <a:r>
              <a:rPr lang="fr-FR" b="1" dirty="0"/>
              <a:t>Acteurs </a:t>
            </a:r>
            <a:endParaRPr lang="fr-FR" dirty="0"/>
          </a:p>
          <a:p>
            <a:r>
              <a:rPr lang="fr-FR" b="1" dirty="0"/>
              <a:t>Acteurs</a:t>
            </a:r>
            <a:endParaRPr lang="fr-FR" dirty="0"/>
          </a:p>
          <a:p>
            <a:r>
              <a:rPr lang="fr-FR" b="1" dirty="0"/>
              <a:t>Rôles</a:t>
            </a:r>
            <a:endParaRPr lang="fr-FR" dirty="0"/>
          </a:p>
          <a:p>
            <a:r>
              <a:rPr lang="fr-FR" b="1" dirty="0"/>
              <a:t>Niveau d’action</a:t>
            </a:r>
            <a:endParaRPr lang="fr-FR" dirty="0"/>
          </a:p>
          <a:p>
            <a:r>
              <a:rPr lang="fr-FR" b="1" dirty="0"/>
              <a:t>Acteurs publics</a:t>
            </a:r>
            <a:endParaRPr lang="fr-FR" dirty="0"/>
          </a:p>
          <a:p>
            <a:r>
              <a:rPr lang="fr-FR" dirty="0"/>
              <a:t> </a:t>
            </a:r>
          </a:p>
          <a:p>
            <a:r>
              <a:rPr lang="fr-FR" dirty="0"/>
              <a:t>Ministères</a:t>
            </a:r>
          </a:p>
          <a:p>
            <a:r>
              <a:rPr lang="fr-FR" b="1" u="sng" dirty="0"/>
              <a:t>Etape zéro</a:t>
            </a:r>
            <a:endParaRPr lang="fr-FR" dirty="0"/>
          </a:p>
          <a:p>
            <a:pPr lvl="0"/>
            <a:r>
              <a:rPr lang="fr-FR" dirty="0"/>
              <a:t>Politiques préventives excentrées ou post-chocs </a:t>
            </a:r>
          </a:p>
          <a:p>
            <a:pPr lvl="0"/>
            <a:r>
              <a:rPr lang="fr-FR" dirty="0"/>
              <a:t>Education à l’école</a:t>
            </a:r>
          </a:p>
          <a:p>
            <a:r>
              <a:rPr lang="fr-FR" dirty="0"/>
              <a:t> </a:t>
            </a:r>
          </a:p>
          <a:p>
            <a:r>
              <a:rPr lang="fr-FR" dirty="0"/>
              <a:t> </a:t>
            </a:r>
          </a:p>
          <a:p>
            <a:r>
              <a:rPr lang="fr-FR" dirty="0"/>
              <a:t> </a:t>
            </a:r>
          </a:p>
          <a:p>
            <a:r>
              <a:rPr lang="fr-FR" dirty="0"/>
              <a:t> </a:t>
            </a:r>
          </a:p>
          <a:p>
            <a:r>
              <a:rPr lang="fr-FR" dirty="0"/>
              <a:t> </a:t>
            </a:r>
          </a:p>
          <a:p>
            <a:r>
              <a:rPr lang="fr-FR" dirty="0"/>
              <a:t>Collectivités territoriales</a:t>
            </a:r>
          </a:p>
          <a:p>
            <a:r>
              <a:rPr lang="fr-FR" dirty="0"/>
              <a:t> </a:t>
            </a:r>
          </a:p>
          <a:p>
            <a:r>
              <a:rPr lang="fr-FR" dirty="0"/>
              <a:t> </a:t>
            </a:r>
          </a:p>
          <a:p>
            <a:r>
              <a:rPr lang="fr-FR" dirty="0"/>
              <a:t> </a:t>
            </a:r>
          </a:p>
          <a:p>
            <a:r>
              <a:rPr lang="fr-FR" dirty="0"/>
              <a:t>organisations internationales non gouvernementales (OIG)</a:t>
            </a:r>
          </a:p>
          <a:p>
            <a:r>
              <a:rPr lang="fr-FR" dirty="0"/>
              <a:t> </a:t>
            </a:r>
          </a:p>
          <a:p>
            <a:r>
              <a:rPr lang="fr-FR" dirty="0"/>
              <a:t> </a:t>
            </a:r>
          </a:p>
          <a:p>
            <a:r>
              <a:rPr lang="fr-FR" dirty="0"/>
              <a:t> </a:t>
            </a:r>
          </a:p>
          <a:p>
            <a:r>
              <a:rPr lang="fr-FR" dirty="0"/>
              <a:t>services spécialisés,</a:t>
            </a:r>
          </a:p>
          <a:p>
            <a:r>
              <a:rPr lang="fr-FR" dirty="0"/>
              <a:t> </a:t>
            </a:r>
          </a:p>
          <a:p>
            <a:r>
              <a:rPr lang="fr-FR" dirty="0"/>
              <a:t> </a:t>
            </a:r>
          </a:p>
          <a:p>
            <a:r>
              <a:rPr lang="fr-FR" dirty="0"/>
              <a:t> </a:t>
            </a:r>
          </a:p>
          <a:p>
            <a:r>
              <a:rPr lang="fr-FR" dirty="0"/>
              <a:t>aides publiques internationales (coopération bilatérale)</a:t>
            </a:r>
          </a:p>
          <a:p>
            <a:r>
              <a:rPr lang="fr-FR" dirty="0"/>
              <a:t> </a:t>
            </a:r>
          </a:p>
          <a:p>
            <a:r>
              <a:rPr lang="fr-FR" dirty="0"/>
              <a:t> </a:t>
            </a:r>
          </a:p>
          <a:p>
            <a:r>
              <a:rPr lang="fr-FR" dirty="0"/>
              <a:t> </a:t>
            </a:r>
          </a:p>
          <a:p>
            <a:r>
              <a:rPr lang="fr-FR" dirty="0"/>
              <a:t> </a:t>
            </a:r>
          </a:p>
          <a:p>
            <a:r>
              <a:rPr lang="fr-FR" dirty="0"/>
              <a:t> </a:t>
            </a:r>
          </a:p>
          <a:p>
            <a:r>
              <a:rPr lang="fr-FR" dirty="0"/>
              <a:t> </a:t>
            </a:r>
          </a:p>
          <a:p>
            <a:r>
              <a:rPr lang="fr-FR" b="1" dirty="0"/>
              <a:t>Acteurs privés</a:t>
            </a:r>
            <a:endParaRPr lang="fr-FR" dirty="0"/>
          </a:p>
          <a:p>
            <a:r>
              <a:rPr lang="fr-FR" dirty="0"/>
              <a:t> </a:t>
            </a:r>
          </a:p>
          <a:p>
            <a:r>
              <a:rPr lang="fr-FR" dirty="0"/>
              <a:t> </a:t>
            </a:r>
          </a:p>
          <a:p>
            <a:r>
              <a:rPr lang="fr-FR" dirty="0"/>
              <a:t> </a:t>
            </a:r>
          </a:p>
          <a:p>
            <a:r>
              <a:rPr lang="fr-FR" dirty="0"/>
              <a:t> </a:t>
            </a:r>
          </a:p>
          <a:p>
            <a:r>
              <a:rPr lang="fr-FR" dirty="0"/>
              <a:t>Leaders traditionnels, institutions traditionnelles proches </a:t>
            </a:r>
          </a:p>
          <a:p>
            <a:r>
              <a:rPr lang="fr-FR" b="1" dirty="0"/>
              <a:t>Etape 4 </a:t>
            </a:r>
            <a:endParaRPr lang="fr-FR" dirty="0"/>
          </a:p>
          <a:p>
            <a:r>
              <a:rPr lang="fr-FR" dirty="0"/>
              <a:t> </a:t>
            </a:r>
          </a:p>
          <a:p>
            <a:r>
              <a:rPr lang="fr-FR" dirty="0"/>
              <a:t> </a:t>
            </a:r>
          </a:p>
          <a:p>
            <a:r>
              <a:rPr lang="fr-FR" dirty="0"/>
              <a:t> </a:t>
            </a:r>
          </a:p>
          <a:p>
            <a:r>
              <a:rPr lang="fr-FR" dirty="0"/>
              <a:t>Acteur non gouvernemental (ONG)</a:t>
            </a:r>
          </a:p>
          <a:p>
            <a:r>
              <a:rPr lang="fr-FR" dirty="0"/>
              <a:t> </a:t>
            </a:r>
          </a:p>
          <a:p>
            <a:r>
              <a:rPr lang="fr-FR" dirty="0"/>
              <a:t> </a:t>
            </a:r>
          </a:p>
          <a:p>
            <a:r>
              <a:rPr lang="fr-FR" dirty="0"/>
              <a:t> </a:t>
            </a:r>
          </a:p>
          <a:p>
            <a:r>
              <a:rPr lang="fr-FR" dirty="0"/>
              <a:t>association de quartier</a:t>
            </a:r>
          </a:p>
          <a:p>
            <a:r>
              <a:rPr lang="fr-FR"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Rectangle 3"/>
          <p:cNvSpPr/>
          <p:nvPr/>
        </p:nvSpPr>
        <p:spPr>
          <a:xfrm>
            <a:off x="571472" y="2428868"/>
            <a:ext cx="7858180" cy="5355312"/>
          </a:xfrm>
          <a:prstGeom prst="rect">
            <a:avLst/>
          </a:prstGeom>
        </p:spPr>
        <p:txBody>
          <a:bodyPr wrap="square">
            <a:spAutoFit/>
          </a:bodyPr>
          <a:lstStyle/>
          <a:p>
            <a:r>
              <a:rPr lang="fr-FR" dirty="0"/>
              <a:t>classes d’âge, association d’usagers</a:t>
            </a:r>
          </a:p>
          <a:p>
            <a:r>
              <a:rPr lang="fr-FR" dirty="0"/>
              <a:t> </a:t>
            </a:r>
          </a:p>
          <a:p>
            <a:r>
              <a:rPr lang="fr-FR" dirty="0"/>
              <a:t> </a:t>
            </a:r>
          </a:p>
          <a:p>
            <a:r>
              <a:rPr lang="fr-FR" dirty="0"/>
              <a:t> </a:t>
            </a:r>
          </a:p>
          <a:p>
            <a:r>
              <a:rPr lang="fr-FR" dirty="0"/>
              <a:t>entreprises privées</a:t>
            </a:r>
          </a:p>
          <a:p>
            <a:r>
              <a:rPr lang="fr-FR" dirty="0"/>
              <a:t> </a:t>
            </a:r>
          </a:p>
          <a:p>
            <a:r>
              <a:rPr lang="fr-FR" dirty="0"/>
              <a:t> </a:t>
            </a:r>
          </a:p>
          <a:p>
            <a:r>
              <a:rPr lang="fr-FR" dirty="0"/>
              <a:t> </a:t>
            </a:r>
          </a:p>
          <a:p>
            <a:r>
              <a:rPr lang="fr-FR" dirty="0"/>
              <a:t>syndicats</a:t>
            </a:r>
          </a:p>
          <a:p>
            <a:r>
              <a:rPr lang="fr-FR" dirty="0"/>
              <a:t> </a:t>
            </a:r>
          </a:p>
          <a:p>
            <a:r>
              <a:rPr lang="fr-FR" dirty="0"/>
              <a:t> </a:t>
            </a:r>
          </a:p>
          <a:p>
            <a:r>
              <a:rPr lang="fr-FR" dirty="0"/>
              <a:t> </a:t>
            </a:r>
          </a:p>
          <a:p>
            <a:r>
              <a:rPr lang="fr-FR" dirty="0"/>
              <a:t>médiats</a:t>
            </a:r>
          </a:p>
          <a:p>
            <a:r>
              <a:rPr lang="fr-FR" dirty="0"/>
              <a:t> </a:t>
            </a:r>
          </a:p>
          <a:p>
            <a:r>
              <a:rPr lang="fr-FR" dirty="0"/>
              <a:t> </a:t>
            </a:r>
          </a:p>
          <a:p>
            <a:r>
              <a:rPr lang="fr-FR" dirty="0"/>
              <a:t> </a:t>
            </a:r>
          </a:p>
          <a:p>
            <a:r>
              <a:rPr lang="fr-FR" dirty="0"/>
              <a:t>Assurances </a:t>
            </a:r>
          </a:p>
          <a:p>
            <a:r>
              <a:rPr lang="fr-FR" dirty="0"/>
              <a:t> </a:t>
            </a:r>
          </a:p>
          <a:p>
            <a:r>
              <a:rPr lang="fr-FR"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391</Words>
  <Application>Microsoft Office PowerPoint</Application>
  <PresentationFormat>Affichage à l'écran (4:3)</PresentationFormat>
  <Paragraphs>258</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Thème Office</vt:lpstr>
      <vt:lpstr>     Exemples 1er cas individuel : décès ou maladie Etape 1 : Souscription d’une assurance, prise en charge des soins par l’employeur Etape 2 :   Etape 3 :   Etape 4 : Cotisations par la communauté des proches, solidarité des proches. Possibilité de lancement d’une nouvelle activité   Etape 5 : Soutien de l’employeur, des collègues ;    2ème cas : exemple du quartier qui a été envahi pendant la crise (aspect communautaire) Etape zéro : pré-sensibilisation, adoption d’un système d’autodéfense dans le quartier   Etape 1 : Phase de prise de conscience du sinistré, capacité de nouer les relations avec l’ennemi    Etape 2 : Alerte, des médias, déplacement ou fuite, accueil parfois difficile, information par les médias   Etape 3 : Autorités, intervention des ONG dans l’aide d’urgence, les OIG avec les consignes de précautions, appui de l’extérieur   Etape 4 : Rebond, réorganisation, définition de tâches à accomplir, association des femmes qui à chercher à se réorganiser, appui du WANEP (ONG) en termes de conseils, aides publiques au développement, les élus locaux, l’armée qui fait des patrouilles, aide au retour des déplacés L’aide internationale (consulat)     Assistance obligatoire        La communauté des proche, communauté religieuse viennent en aide aux victimes d’un choc.   Gestion de la résilience   Indiquer les institutions impliquées : rôles, niveaux d’implication   Indiquer les acteurs impliqués   Indiquer les normes de valeurs éthiques qui fondent cette résilience   Indiquer les piliers sur lesquels reposent les activités réalisées par rapport au PND   Indiquer les points forts, les difficultés rencontrées   Faire des recommandations en vue du renforcement du contrat social et de l’éthique au niveau des secteurs sociaux en faveur de la résilience Normes et valeurs éthiques Solidarité, cohésion, courage (individuel et collectif), persévérance et espoir s’appuient sur des valeurs personnelles, capacité à garder espoir, capacité à se réconcilier, capacité à renouer la confiance, la démocratie, le dépassement de l’humiliation, respect mutuel, le respect du droit à la dignité, responsabilité,  Le PND La résilience est intégrée dans le PND à travers certains objectifs spécifiques.  L’axe de cohésion sociale, avec la sensibilisation des populations à la démocratie, renforcement des capacités des autorités locales, y adjoindre les acteurs de la société civile et la représentativité des acteurs, renforcer la capacité des médias pour qu’ils jouent leur rôle dans la cohésion sociale ; la participation des femmes à la prise de décision ; l’indemnisation des victimes et la réinsertion des personnes armées ; le rôle de l’armée qui doit être une armée républicaine.  Le PND 2012-2015 est un programme de résilience  </vt:lpstr>
      <vt:lpstr> Travaux de la commission 2 : Résilience et politique sociale </vt:lpstr>
      <vt:lpstr>Le Processus: modèle général</vt:lpstr>
      <vt:lpstr>Décrire le processus de résilience à partir de cas concrets issus de secteurs sociaux </vt:lpstr>
      <vt:lpstr>Deuxième cas de quartier: action communautaire</vt:lpstr>
      <vt:lpstr>Acteurs impliqués dans les étapes du processus sur chacun des deux cas</vt:lpstr>
      <vt:lpstr>Cas 1: Choc individuel</vt:lpstr>
      <vt:lpstr>Cas 2: Quartier envahi</vt:lpstr>
      <vt:lpstr> Normes et valeurs éthiques </vt:lpstr>
      <vt:lpstr>Le PND </vt:lpstr>
      <vt:lpstr>Recommandation</vt:lpstr>
      <vt:lpstr>Diapositive 12</vt:lpstr>
      <vt:lpstr>Diapositive 13</vt:lpstr>
      <vt:lpstr>Diapositive 14</vt:lpstr>
      <vt:lpstr>Diapositive 15</vt:lpstr>
      <vt:lpstr>Diapositive 16</vt:lpstr>
      <vt:lpstr>Diapositive 17</vt:lpstr>
      <vt:lpstr>Diapositive 18</vt:lpstr>
      <vt:lpstr>Diapositive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AMendy</dc:creator>
  <cp:lastModifiedBy>AMendy</cp:lastModifiedBy>
  <cp:revision>17</cp:revision>
  <dcterms:created xsi:type="dcterms:W3CDTF">2013-12-05T13:51:45Z</dcterms:created>
  <dcterms:modified xsi:type="dcterms:W3CDTF">2013-12-05T16:32:21Z</dcterms:modified>
</cp:coreProperties>
</file>